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86"/>
  </p:normalViewPr>
  <p:slideViewPr>
    <p:cSldViewPr snapToGrid="0" snapToObjects="1">
      <p:cViewPr varScale="1">
        <p:scale>
          <a:sx n="137" d="100"/>
          <a:sy n="137" d="100"/>
        </p:scale>
        <p:origin x="1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9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8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9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7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4A84-30D6-FA45-9EA2-C1E700F4297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A489-332D-7143-9DBA-BAE1C816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1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2016 General Operating</a:t>
            </a:r>
            <a:br>
              <a:rPr lang="en-US" dirty="0" smtClean="0"/>
            </a:br>
            <a:r>
              <a:rPr lang="en-US" dirty="0" smtClean="0"/>
              <a:t>Referendum Fund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7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861" y="401216"/>
            <a:ext cx="1069288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2016 General Fund Revenue Projected by DLGF:		$4,548,910</a:t>
            </a:r>
          </a:p>
          <a:p>
            <a:r>
              <a:rPr lang="en-US" dirty="0"/>
              <a:t> </a:t>
            </a:r>
            <a:r>
              <a:rPr lang="en-US" dirty="0" smtClean="0"/>
              <a:t>  	Based on Enrollment from June, Sept 2016 and Changes in Complexity Grant (12 Page Formula)</a:t>
            </a:r>
          </a:p>
          <a:p>
            <a:r>
              <a:rPr lang="en-US" dirty="0" smtClean="0"/>
              <a:t>2016 General Fund Shortfall at Year’s End:		331,631.64</a:t>
            </a:r>
          </a:p>
          <a:p>
            <a:r>
              <a:rPr lang="en-US" dirty="0" smtClean="0"/>
              <a:t>2016 Capital Projects Fund Shortfall at Year’s End:	211,047</a:t>
            </a:r>
          </a:p>
          <a:p>
            <a:r>
              <a:rPr lang="en-US" dirty="0" smtClean="0"/>
              <a:t>***Factor in Reduction in Enrollment:  $6,100 per student (Graduated 65/K Entrance 51= 14  {$85,400})</a:t>
            </a:r>
          </a:p>
          <a:p>
            <a:r>
              <a:rPr lang="en-US" dirty="0" smtClean="0"/>
              <a:t>			</a:t>
            </a:r>
          </a:p>
          <a:p>
            <a:r>
              <a:rPr lang="en-US" dirty="0" smtClean="0"/>
              <a:t>Referendum Expenses:				$1,439,036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Salary and Benefits from General Fund		$829,585.23	</a:t>
            </a:r>
          </a:p>
          <a:p>
            <a:r>
              <a:rPr lang="en-US" dirty="0"/>
              <a:t>	</a:t>
            </a:r>
            <a:r>
              <a:rPr lang="en-US" dirty="0" smtClean="0"/>
              <a:t>Utilities					  $28,326.87	</a:t>
            </a:r>
          </a:p>
          <a:p>
            <a:r>
              <a:rPr lang="en-US" dirty="0"/>
              <a:t>	</a:t>
            </a:r>
            <a:r>
              <a:rPr lang="en-US" dirty="0" smtClean="0"/>
              <a:t>Twin Rivers and Special Education		  $53,346.42</a:t>
            </a:r>
            <a:r>
              <a:rPr lang="en-US" smtClean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Technology Related Expenses			  $37,954.00	</a:t>
            </a:r>
          </a:p>
          <a:p>
            <a:r>
              <a:rPr lang="en-US" dirty="0"/>
              <a:t>	</a:t>
            </a:r>
            <a:r>
              <a:rPr lang="en-US" dirty="0" smtClean="0"/>
              <a:t>Project (Bard Units)				  $52,893.47	</a:t>
            </a:r>
          </a:p>
          <a:p>
            <a:r>
              <a:rPr lang="en-US" dirty="0"/>
              <a:t>	</a:t>
            </a:r>
            <a:r>
              <a:rPr lang="en-US" dirty="0" smtClean="0"/>
              <a:t>Departmental Purchases (Ag./IT/ScienceK-12) 	  $61,716.46	</a:t>
            </a:r>
          </a:p>
          <a:p>
            <a:r>
              <a:rPr lang="en-US" dirty="0"/>
              <a:t>	</a:t>
            </a:r>
            <a:r>
              <a:rPr lang="en-US" dirty="0" smtClean="0"/>
              <a:t>Classroom Supplies				    $6,906.23	</a:t>
            </a:r>
          </a:p>
          <a:p>
            <a:endParaRPr lang="en-US" dirty="0"/>
          </a:p>
          <a:p>
            <a:r>
              <a:rPr lang="en-US" dirty="0" smtClean="0"/>
              <a:t>Year End Transfer to General Fund			     $330,000</a:t>
            </a:r>
          </a:p>
          <a:p>
            <a:r>
              <a:rPr lang="en-US" dirty="0" smtClean="0"/>
              <a:t>2016 Year End Total in General Fund			     -$1,631.64</a:t>
            </a:r>
          </a:p>
          <a:p>
            <a:r>
              <a:rPr lang="en-US" dirty="0" smtClean="0"/>
              <a:t>Ran the General Fund through the Referendum Fund in November and May for all General Fund expenditures.</a:t>
            </a:r>
          </a:p>
          <a:p>
            <a:endParaRPr lang="en-US" dirty="0"/>
          </a:p>
          <a:p>
            <a:r>
              <a:rPr lang="en-US" dirty="0" smtClean="0"/>
              <a:t>Referendum Fund Current Balance:</a:t>
            </a:r>
          </a:p>
          <a:p>
            <a:r>
              <a:rPr lang="en-US" dirty="0"/>
              <a:t>	</a:t>
            </a:r>
            <a:r>
              <a:rPr lang="en-US" dirty="0" smtClean="0"/>
              <a:t>Summer Budgeting Needs includes $250,000 for projects/fixes; the Capital Projects Fund should begin </a:t>
            </a:r>
          </a:p>
          <a:p>
            <a:r>
              <a:rPr lang="en-US" dirty="0"/>
              <a:t>	</a:t>
            </a:r>
            <a:r>
              <a:rPr lang="en-US" dirty="0" smtClean="0"/>
              <a:t>	the re-building phase of the 7 year period.  Machining Program needs will also be considered.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76" y="587829"/>
            <a:ext cx="98437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Fund Sheet as of April 30, 2017:</a:t>
            </a:r>
          </a:p>
          <a:p>
            <a:endParaRPr lang="en-US" dirty="0"/>
          </a:p>
          <a:p>
            <a:r>
              <a:rPr lang="en-US" dirty="0" smtClean="0"/>
              <a:t>					</a:t>
            </a:r>
          </a:p>
          <a:p>
            <a:r>
              <a:rPr lang="en-US" dirty="0" smtClean="0"/>
              <a:t>General Fund	</a:t>
            </a:r>
          </a:p>
          <a:p>
            <a:r>
              <a:rPr lang="en-US" dirty="0"/>
              <a:t>	</a:t>
            </a:r>
            <a:r>
              <a:rPr lang="en-US" dirty="0" smtClean="0"/>
              <a:t>4 month deficit				$207,000	</a:t>
            </a:r>
          </a:p>
          <a:p>
            <a:r>
              <a:rPr lang="en-US" dirty="0"/>
              <a:t>	</a:t>
            </a:r>
            <a:r>
              <a:rPr lang="en-US" dirty="0" smtClean="0"/>
              <a:t>x 3 for Projected Annual Need</a:t>
            </a:r>
          </a:p>
          <a:p>
            <a:r>
              <a:rPr lang="en-US" dirty="0"/>
              <a:t>	</a:t>
            </a:r>
            <a:r>
              <a:rPr lang="en-US" dirty="0" smtClean="0"/>
              <a:t>Anticipated Deficit				$827,000</a:t>
            </a:r>
          </a:p>
          <a:p>
            <a:endParaRPr lang="en-US" dirty="0"/>
          </a:p>
          <a:p>
            <a:r>
              <a:rPr lang="en-US" dirty="0" smtClean="0"/>
              <a:t>DLGF 1782 Notice for 2017:		Ref. Fund		$1,500,000</a:t>
            </a:r>
          </a:p>
          <a:p>
            <a:r>
              <a:rPr lang="en-US" dirty="0" smtClean="0"/>
              <a:t>				General Fund	$4,848.000</a:t>
            </a:r>
          </a:p>
          <a:p>
            <a:endParaRPr lang="en-US" dirty="0"/>
          </a:p>
          <a:p>
            <a:r>
              <a:rPr lang="en-US" dirty="0" smtClean="0"/>
              <a:t>				Actual Total Revenue	$5,676,000</a:t>
            </a:r>
            <a:endParaRPr lang="en-US" dirty="0"/>
          </a:p>
          <a:p>
            <a:r>
              <a:rPr lang="en-US" dirty="0" smtClean="0"/>
              <a:t>				2015-16 Expenses		$5,365,834	</a:t>
            </a:r>
          </a:p>
          <a:p>
            <a:endParaRPr lang="en-US" dirty="0" smtClean="0"/>
          </a:p>
          <a:p>
            <a:r>
              <a:rPr lang="en-US" dirty="0" smtClean="0"/>
              <a:t>Related Financial Information</a:t>
            </a:r>
          </a:p>
          <a:p>
            <a:r>
              <a:rPr lang="en-US" dirty="0"/>
              <a:t>	</a:t>
            </a:r>
            <a:r>
              <a:rPr lang="en-US" dirty="0" smtClean="0"/>
              <a:t>SB308:  The reduction of Assessed Valuation of Farmland Property</a:t>
            </a:r>
          </a:p>
          <a:p>
            <a:r>
              <a:rPr lang="en-US" dirty="0"/>
              <a:t>	</a:t>
            </a:r>
            <a:r>
              <a:rPr lang="en-US" dirty="0" smtClean="0"/>
              <a:t>25% Reduction in AV in Farmland Property by 2021</a:t>
            </a:r>
          </a:p>
          <a:p>
            <a:r>
              <a:rPr lang="en-US" dirty="0"/>
              <a:t>	</a:t>
            </a:r>
            <a:r>
              <a:rPr lang="en-US" dirty="0" smtClean="0"/>
              <a:t>	WRV is 81% Farmland—Major Hit to School Budget and Ability for Revenue</a:t>
            </a:r>
          </a:p>
          <a:p>
            <a:r>
              <a:rPr lang="en-US" dirty="0"/>
              <a:t>	</a:t>
            </a:r>
            <a:r>
              <a:rPr lang="en-US" dirty="0" smtClean="0"/>
              <a:t>	Proposed Loss of Revenue:  $850,000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8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does all this mean?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74433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operate without the income of the Referendum</a:t>
            </a:r>
            <a:r>
              <a:rPr lang="is-IS" dirty="0" smtClean="0"/>
              <a:t>…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	$827,000 in cuts (with the present enrollment)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	</a:t>
            </a:r>
            <a:r>
              <a:rPr lang="is-IS" dirty="0" smtClean="0"/>
              <a:t>$850,000 in lost revenue b/c of Farmland AV changes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Total cuts:  $1,677,000 deficit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*Continue to build the Rainy Day.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*There will be difficult decisions to be made</a:t>
            </a:r>
            <a:r>
              <a:rPr lang="is-IS" dirty="0" smtClean="0"/>
              <a:t>…just as there were prior to the passing of the May, 2014 Referendum.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*Personnel *Facilities *Programs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*Offer QUALITY programs that give our students the best opportunity for success.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*Successful marketing.  </a:t>
            </a:r>
            <a:r>
              <a:rPr lang="is-IS" smtClean="0"/>
              <a:t>We must attract students.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51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39</Words>
  <Application>Microsoft Macintosh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2016 General Operating Referendum Fund Update</vt:lpstr>
      <vt:lpstr>PowerPoint Presentation</vt:lpstr>
      <vt:lpstr>PowerPoint Presentation</vt:lpstr>
      <vt:lpstr>What does all this mean?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General Operating Referendum Fund Update</dc:title>
  <dc:creator>Microsoft Office User</dc:creator>
  <cp:lastModifiedBy>Microsoft Office User</cp:lastModifiedBy>
  <cp:revision>17</cp:revision>
  <cp:lastPrinted>2017-08-04T19:52:49Z</cp:lastPrinted>
  <dcterms:created xsi:type="dcterms:W3CDTF">2017-05-03T21:13:48Z</dcterms:created>
  <dcterms:modified xsi:type="dcterms:W3CDTF">2017-08-04T19:53:13Z</dcterms:modified>
</cp:coreProperties>
</file>